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0" r:id="rId7"/>
    <p:sldId id="272" r:id="rId8"/>
    <p:sldId id="271" r:id="rId9"/>
    <p:sldId id="273" r:id="rId10"/>
    <p:sldId id="261" r:id="rId11"/>
    <p:sldId id="274" r:id="rId12"/>
    <p:sldId id="262" r:id="rId13"/>
    <p:sldId id="266" r:id="rId14"/>
    <p:sldId id="267" r:id="rId15"/>
    <p:sldId id="269" r:id="rId16"/>
    <p:sldId id="268" r:id="rId17"/>
    <p:sldId id="265" r:id="rId18"/>
    <p:sldId id="263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2FA028-CBF7-1A41-9BD4-6470EA17E587}" v="1223" dt="2025-07-07T02:34:08.051"/>
    <p1510:client id="{1833D737-1B86-B47D-CB21-5B1CDF001C1C}" v="12" dt="2025-07-06T22:43:27.345"/>
    <p1510:client id="{1F97F623-F1EA-4CF0-9337-A6C53FB122EF}" v="1307" dt="2025-07-07T03:03:07.491"/>
    <p1510:client id="{A1ECD8FF-EAE1-0D72-3D25-C6C6AD6DFC9A}" v="51" dt="2025-07-07T02:58:03.962"/>
    <p1510:client id="{C1EC5A61-0E10-43D6-2D80-BA3221E98BA3}" v="1037" dt="2025-07-07T01:46:43.590"/>
    <p1510:client id="{CDCA3FA4-03A9-11CF-09A2-34BEEFE09746}" v="223" dt="2025-07-07T03:02:25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49BD9-6DE4-4AA4-A770-A2AB5F34FC22}" type="datetimeFigureOut">
              <a:rPr lang="es-AR" smtClean="0"/>
              <a:t>6/7/2025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EC93E-42CA-4C63-BE14-58CEF0CDC77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6346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EC93E-42CA-4C63-BE14-58CEF0CDC770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13781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EC93E-42CA-4C63-BE14-58CEF0CDC770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8830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665169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68065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076630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E31BA835-12AC-4E8F-955A-EA3F4DE2791F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949551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205354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673598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875143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81728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6795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2910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E31BA835-12AC-4E8F-955A-EA3F4DE2791F}" type="datetime1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36238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95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nny-elateneo.com/libros/negocios-y-cs-economicas/?page=" TargetMode="External"/><Relationship Id="rId2" Type="http://schemas.openxmlformats.org/officeDocument/2006/relationships/hyperlink" Target="https://www.yenny-elateneo.com/libros/negocios-y-cs-economicas/?mpage=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9">
            <a:extLst>
              <a:ext uri="{FF2B5EF4-FFF2-40B4-BE49-F238E27FC236}">
                <a16:creationId xmlns:a16="http://schemas.microsoft.com/office/drawing/2014/main" id="{2AA0E174-1032-45EB-8FEE-2178019BA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noProof="0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C017D167-735C-4828-BF61-5BEC0A93C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2A0655-DFD7-99A2-5610-C0FF29D5D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460" y="1581117"/>
            <a:ext cx="6909459" cy="2407724"/>
          </a:xfrm>
        </p:spPr>
        <p:txBody>
          <a:bodyPr>
            <a:normAutofit/>
          </a:bodyPr>
          <a:lstStyle/>
          <a:p>
            <a:r>
              <a:rPr lang="es-AR" sz="4800" b="1" noProof="0"/>
              <a:t>TRABAJO PRÁCTICO</a:t>
            </a:r>
            <a:br>
              <a:rPr lang="es-AR" sz="4800" noProof="0"/>
            </a:br>
            <a:endParaRPr lang="es-AR" sz="4800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EC76E0-7CC9-E493-6D2D-FDFF8140E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460" y="4185799"/>
            <a:ext cx="5790701" cy="1524634"/>
          </a:xfrm>
        </p:spPr>
        <p:txBody>
          <a:bodyPr>
            <a:normAutofit/>
          </a:bodyPr>
          <a:lstStyle/>
          <a:p>
            <a:r>
              <a:rPr lang="es-AR" sz="1600" noProof="0"/>
              <a:t>Ciencia de Datos para Economía y Negocios. FCE-UBA</a:t>
            </a:r>
          </a:p>
          <a:p>
            <a:endParaRPr lang="es-AR" sz="1600" noProof="0"/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48A2A651-3D77-45F6-9A25-3762F5E46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t="474" r="60418" b="3656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6A551A9-E12F-5233-4918-193C678A9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630" y="1218539"/>
            <a:ext cx="1655957" cy="15689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1B9172-598D-41CA-A120-1347A28BA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3493C9-FDB6-46AD-891A-36C02F24D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3F9BF43C-174C-7C97-DB04-15887B242AD3}"/>
              </a:ext>
            </a:extLst>
          </p:cNvPr>
          <p:cNvSpPr txBox="1">
            <a:spLocks/>
          </p:cNvSpPr>
          <p:nvPr/>
        </p:nvSpPr>
        <p:spPr>
          <a:xfrm>
            <a:off x="1125460" y="2631817"/>
            <a:ext cx="8435313" cy="159436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AR" sz="3200" noProof="0">
                <a:latin typeface="+mn-lt"/>
              </a:rPr>
              <a:t>Estrategia de mercado en el sector editorial argentino.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30072058-F609-7158-54BD-781C3CB4B359}"/>
              </a:ext>
            </a:extLst>
          </p:cNvPr>
          <p:cNvSpPr txBox="1">
            <a:spLocks/>
          </p:cNvSpPr>
          <p:nvPr/>
        </p:nvSpPr>
        <p:spPr>
          <a:xfrm>
            <a:off x="2639416" y="6214536"/>
            <a:ext cx="6912866" cy="5803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AR" b="1">
                <a:ea typeface="+mj-lt"/>
                <a:cs typeface="+mj-lt"/>
              </a:rPr>
              <a:t>Albino Angie (901.058)	Tomas Medina (906.749)</a:t>
            </a:r>
            <a:endParaRPr lang="es-AR" b="1"/>
          </a:p>
          <a:p>
            <a:pPr marL="0" indent="0" algn="just">
              <a:buFont typeface="Arial" panose="020B0604020202020204" pitchFamily="34" charset="0"/>
              <a:buNone/>
            </a:pPr>
            <a:endParaRPr lang="es-AR" b="1"/>
          </a:p>
        </p:txBody>
      </p:sp>
    </p:spTree>
    <p:extLst>
      <p:ext uri="{BB962C8B-B14F-4D97-AF65-F5344CB8AC3E}">
        <p14:creationId xmlns:p14="http://schemas.microsoft.com/office/powerpoint/2010/main" val="1455338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BC5E6-F326-C63B-B383-FB6CE7D1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s-AR" noProof="0"/>
              <a:t>5- ANÁLISIS EXPLORATORIO DE DATOS (EDA)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2BB335-C784-87E5-C4BD-D22F014E9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600873"/>
            <a:ext cx="9603275" cy="4021003"/>
          </a:xfrm>
        </p:spPr>
        <p:txBody>
          <a:bodyPr numCol="2" spcCol="360000">
            <a:noAutofit/>
          </a:bodyPr>
          <a:lstStyle/>
          <a:p>
            <a:pPr marL="0" indent="0" algn="just">
              <a:buNone/>
            </a:pPr>
            <a:r>
              <a:rPr lang="es-AR" sz="1600" noProof="0"/>
              <a:t>A partir de la base de datos ya formada se tuvo como objetivo comprender la estructura general de los datos y detectar patrones relevantes para el análisis posterior. Para ello se tuvieron en cuenta los siguientes ítems.</a:t>
            </a:r>
          </a:p>
          <a:p>
            <a:pPr marL="0" indent="0" algn="just">
              <a:buNone/>
            </a:pPr>
            <a:r>
              <a:rPr lang="es-AR" sz="1600" noProof="0"/>
              <a:t>- Distribución de precios: se analizo los rangos de precios de los libros, identificando valores atípicos</a:t>
            </a:r>
            <a:r>
              <a:rPr lang="es-AR" sz="1600"/>
              <a:t>.</a:t>
            </a:r>
            <a:endParaRPr lang="es-AR" sz="1600" noProof="0"/>
          </a:p>
          <a:p>
            <a:pPr marL="0" indent="0" algn="just">
              <a:buNone/>
            </a:pPr>
            <a:r>
              <a:rPr lang="es-AR" sz="1600" noProof="0"/>
              <a:t>- Frecuencia de editoriales: se identifico las editoriales más presentes en la muestra, lo que permitió observar concentración o diversidad en la oferta.</a:t>
            </a:r>
          </a:p>
          <a:p>
            <a:pPr marL="0" indent="0" algn="just">
              <a:buNone/>
            </a:pPr>
            <a:r>
              <a:rPr lang="es-AR" sz="1600" noProof="0"/>
              <a:t>- Tipos de encuadernación: se exploró la variedad de formatos (rústica, tapa dura, etc.) como posible indicador de diferenciación de producto.</a:t>
            </a:r>
          </a:p>
          <a:p>
            <a:pPr marL="0" indent="0" algn="just">
              <a:buNone/>
            </a:pPr>
            <a:r>
              <a:rPr lang="es-AR" sz="1600" noProof="0"/>
              <a:t>- Coincidencias con el ranking de más vendidos: se comparo los títulos de la base con el ranking general de libros más vendidos para detectar títulos con alta rotación o popularidad.</a:t>
            </a:r>
          </a:p>
          <a:p>
            <a:pPr marL="0" indent="0" algn="just">
              <a:buNone/>
            </a:pPr>
            <a:r>
              <a:rPr lang="es-AR" sz="1600" noProof="0"/>
              <a:t>- Valores faltantes y limpieza: se revisaron campos incompletos o inconsistentes (por ejemplo, libros sin autor o sin precio) para asegurar la calidad del análisis.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BD89FD5-5BFC-EE39-645E-7F5DC5AF4A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042" t="66005" r="13958" b="21953"/>
          <a:stretch>
            <a:fillRect/>
          </a:stretch>
        </p:blipFill>
        <p:spPr>
          <a:xfrm>
            <a:off x="10734922" y="3611374"/>
            <a:ext cx="1219200" cy="8255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2161F76-2642-2EB7-7852-26721536DB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042" t="66005" r="13958" b="21953"/>
          <a:stretch>
            <a:fillRect/>
          </a:stretch>
        </p:blipFill>
        <p:spPr>
          <a:xfrm>
            <a:off x="10734922" y="2237357"/>
            <a:ext cx="1219200" cy="82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76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F69ED7-F4B1-7104-8E51-23D2EBE2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6- RESULTADOS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AB0D4B-A375-5F63-5617-CFB61F24A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69" y="2171769"/>
            <a:ext cx="9603275" cy="329457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AR">
                <a:ea typeface="+mn-lt"/>
                <a:cs typeface="+mn-lt"/>
              </a:rPr>
              <a:t>A través de gráficos elaborados a continuación, se busca identificar patrones comunes, diferencias de comportamiento comercial, y posibles implicancias para el consumidor y el sector editorial.</a:t>
            </a:r>
            <a:endParaRPr lang="es-AR"/>
          </a:p>
          <a:p>
            <a:pPr marL="0" indent="0" algn="just">
              <a:buNone/>
            </a:pPr>
            <a:r>
              <a:rPr lang="es-AR">
                <a:ea typeface="+mn-lt"/>
                <a:cs typeface="+mn-lt"/>
              </a:rPr>
              <a:t>A lo largo del trabajo, se utilizará una convención cromática para facilitar la interpretación visual:</a:t>
            </a:r>
            <a:endParaRPr lang="es-AR"/>
          </a:p>
          <a:p>
            <a:pPr marL="0" indent="0" algn="just">
              <a:buNone/>
            </a:pPr>
            <a:r>
              <a:rPr lang="es-AR" b="1">
                <a:solidFill>
                  <a:srgbClr val="0070C0"/>
                </a:solidFill>
                <a:ea typeface="+mn-lt"/>
                <a:cs typeface="+mn-lt"/>
              </a:rPr>
              <a:t>Azul </a:t>
            </a:r>
            <a:r>
              <a:rPr lang="es-AR">
                <a:ea typeface="+mn-lt"/>
                <a:cs typeface="+mn-lt"/>
              </a:rPr>
              <a:t>representa a Cúspide</a:t>
            </a:r>
            <a:endParaRPr lang="es-AR"/>
          </a:p>
          <a:p>
            <a:pPr marL="0" indent="0" algn="just">
              <a:buNone/>
            </a:pPr>
            <a:r>
              <a:rPr lang="es-AR" b="1">
                <a:solidFill>
                  <a:srgbClr val="00B0F0"/>
                </a:solidFill>
                <a:ea typeface="+mn-lt"/>
                <a:cs typeface="+mn-lt"/>
              </a:rPr>
              <a:t>Celeste</a:t>
            </a:r>
            <a:r>
              <a:rPr lang="es-AR">
                <a:ea typeface="+mn-lt"/>
                <a:cs typeface="+mn-lt"/>
              </a:rPr>
              <a:t> representa a </a:t>
            </a:r>
            <a:r>
              <a:rPr lang="es-AR" err="1">
                <a:ea typeface="+mn-lt"/>
                <a:cs typeface="+mn-lt"/>
              </a:rPr>
              <a:t>Yenny</a:t>
            </a:r>
            <a:endParaRPr lang="es-AR"/>
          </a:p>
          <a:p>
            <a:pPr marL="0" indent="0" algn="just">
              <a:buNone/>
            </a:pP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7455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15C4F-7CB8-BCC4-E437-5E51CF26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noProof="0"/>
              <a:t>Top 10 editoriales con mayor precio por pagina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79BF36-2791-A9DD-EBEF-F0E9C451B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156"/>
          <a:stretch>
            <a:fillRect/>
          </a:stretch>
        </p:blipFill>
        <p:spPr>
          <a:xfrm>
            <a:off x="0" y="1916058"/>
            <a:ext cx="6517672" cy="302588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878659F-CF17-AA96-DFBE-606DBFA8F5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23" t="53145" r="54878" b="11594"/>
          <a:stretch>
            <a:fillRect/>
          </a:stretch>
        </p:blipFill>
        <p:spPr>
          <a:xfrm>
            <a:off x="6095999" y="1916058"/>
            <a:ext cx="5526720" cy="3143023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4E3651F2-E430-D200-EAA7-A12846DB82CC}"/>
              </a:ext>
            </a:extLst>
          </p:cNvPr>
          <p:cNvSpPr txBox="1">
            <a:spLocks/>
          </p:cNvSpPr>
          <p:nvPr/>
        </p:nvSpPr>
        <p:spPr>
          <a:xfrm>
            <a:off x="991309" y="5059081"/>
            <a:ext cx="10209380" cy="32794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AR" sz="1600">
                <a:ea typeface="+mj-lt"/>
                <a:cs typeface="+mj-lt"/>
              </a:rPr>
              <a:t>En Cúspide los valores son significativamente más altos: su editorial más cara supera ampliamente a la editorial más costosa de </a:t>
            </a:r>
            <a:r>
              <a:rPr lang="es-AR" sz="1600" err="1">
                <a:ea typeface="+mj-lt"/>
                <a:cs typeface="+mj-lt"/>
              </a:rPr>
              <a:t>Yenny</a:t>
            </a:r>
            <a:r>
              <a:rPr lang="es-AR" sz="1600">
                <a:ea typeface="+mj-lt"/>
                <a:cs typeface="+mj-lt"/>
              </a:rPr>
              <a:t>, lo que sugiere estrategias de catálogo distintas orientadas a segmentos posiblemente diferenciados.</a:t>
            </a:r>
            <a:endParaRPr lang="es-AR" sz="1600"/>
          </a:p>
          <a:p>
            <a:pPr marL="0" indent="0" algn="just">
              <a:buFont typeface="Arial" panose="020B0604020202020204" pitchFamily="34" charset="0"/>
              <a:buNone/>
            </a:pPr>
            <a:endParaRPr lang="es-AR" sz="1600"/>
          </a:p>
        </p:txBody>
      </p:sp>
    </p:spTree>
    <p:extLst>
      <p:ext uri="{BB962C8B-B14F-4D97-AF65-F5344CB8AC3E}">
        <p14:creationId xmlns:p14="http://schemas.microsoft.com/office/powerpoint/2010/main" val="2939308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13E6-EEFF-AE1D-4FCF-760A7E972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noProof="0"/>
              <a:t>Top 10 Autores con mas libros publicados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B700A6-CC3C-5B1A-88B6-DB79D8A27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080" y="1781712"/>
            <a:ext cx="6622363" cy="32945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593DB09-B8A0-CC03-6A13-AF4607CD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243" t="55121" r="41007" b="9840"/>
          <a:stretch>
            <a:fillRect/>
          </a:stretch>
        </p:blipFill>
        <p:spPr>
          <a:xfrm>
            <a:off x="5718061" y="2830947"/>
            <a:ext cx="6202124" cy="3073729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F7172AF-1E36-8D07-250D-FC7BFC55D113}"/>
              </a:ext>
            </a:extLst>
          </p:cNvPr>
          <p:cNvSpPr txBox="1">
            <a:spLocks/>
          </p:cNvSpPr>
          <p:nvPr/>
        </p:nvSpPr>
        <p:spPr>
          <a:xfrm>
            <a:off x="7432366" y="1709157"/>
            <a:ext cx="4127759" cy="11067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AR" sz="1600">
                <a:ea typeface="+mn-lt"/>
                <a:cs typeface="+mn-lt"/>
              </a:rPr>
              <a:t>Se observa una concentración mucho mayor de publicaciones por autor en Cúspide,</a:t>
            </a:r>
            <a:endParaRPr lang="es-AR" sz="1600"/>
          </a:p>
        </p:txBody>
      </p:sp>
    </p:spTree>
    <p:extLst>
      <p:ext uri="{BB962C8B-B14F-4D97-AF65-F5344CB8AC3E}">
        <p14:creationId xmlns:p14="http://schemas.microsoft.com/office/powerpoint/2010/main" val="73080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A6A55-4533-AEEC-ACD7-3F199AE3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noProof="0"/>
              <a:t>Evolución del precio promedio de libros por año - Cúspide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3CE71F-8BC5-A318-F25A-3F0E622C2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022"/>
          <a:stretch>
            <a:fillRect/>
          </a:stretch>
        </p:blipFill>
        <p:spPr>
          <a:xfrm>
            <a:off x="388809" y="2168013"/>
            <a:ext cx="6720672" cy="312912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A7D0564-EFB9-4435-FE72-58A59A4364C4}"/>
              </a:ext>
            </a:extLst>
          </p:cNvPr>
          <p:cNvSpPr txBox="1"/>
          <p:nvPr/>
        </p:nvSpPr>
        <p:spPr>
          <a:xfrm>
            <a:off x="7417706" y="1940833"/>
            <a:ext cx="3545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US"/>
              <a:t>Vemos una clara correlación positiva entre el año de publicación de un libro y su precio, cuanto más reciente es el mismo en el catálogo de </a:t>
            </a:r>
            <a:r>
              <a:rPr lang="es-US" err="1"/>
              <a:t>cuspide</a:t>
            </a:r>
            <a:r>
              <a:rPr lang="es-US"/>
              <a:t>, mas caro será respecto de sus pares de años anteriores </a:t>
            </a:r>
          </a:p>
        </p:txBody>
      </p:sp>
    </p:spTree>
    <p:extLst>
      <p:ext uri="{BB962C8B-B14F-4D97-AF65-F5344CB8AC3E}">
        <p14:creationId xmlns:p14="http://schemas.microsoft.com/office/powerpoint/2010/main" val="1650849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8DB3A91-B9E8-4451-ACED-026398635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014BF94-4DFC-4A65-99BF-76277891E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55C7B1-10DA-4D61-B560-5E1F081B3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6C5BD2-3BE6-0488-4101-F2EE077B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389" y="938611"/>
            <a:ext cx="10077637" cy="104923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err="1"/>
              <a:t>Evolución</a:t>
            </a:r>
            <a:r>
              <a:rPr lang="en-US"/>
              <a:t> del </a:t>
            </a:r>
            <a:r>
              <a:rPr lang="en-US" err="1"/>
              <a:t>precio</a:t>
            </a:r>
            <a:r>
              <a:rPr lang="en-US"/>
              <a:t> </a:t>
            </a:r>
            <a:r>
              <a:rPr lang="en-US" err="1"/>
              <a:t>promedio</a:t>
            </a:r>
            <a:r>
              <a:rPr lang="en-US"/>
              <a:t> de </a:t>
            </a:r>
            <a:r>
              <a:rPr lang="en-US" err="1"/>
              <a:t>libros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año</a:t>
            </a:r>
            <a:r>
              <a:rPr lang="en-US"/>
              <a:t> - Yenny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C29B8B-A62C-43CE-92FF-12EAA1D0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0419" b="3656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92E49D-C442-4FFC-A2A4-B6E9F36E2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6389" y="2127545"/>
            <a:ext cx="4075043" cy="32991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s-US"/>
              <a:t>Observamos como la relación de precio entre los productos de </a:t>
            </a:r>
            <a:r>
              <a:rPr lang="es-US" err="1"/>
              <a:t>Yenny</a:t>
            </a:r>
            <a:r>
              <a:rPr lang="es-US"/>
              <a:t> es mucho más homogénea, importando poco el año de publicación de los mismos para explicar su precio.</a:t>
            </a:r>
            <a:endParaRPr lang="en-US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6DDCEBB-CDE7-66BC-4C46-761A2D560F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l="9909" t="19054" r="19740" b="19764"/>
          <a:stretch>
            <a:fillRect/>
          </a:stretch>
        </p:blipFill>
        <p:spPr>
          <a:xfrm>
            <a:off x="5419648" y="1912605"/>
            <a:ext cx="6199641" cy="30327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873EA42-E9E9-4806-A9F6-1718BE38B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9D5523-0BC8-4D5A-871C-69C0725E7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339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8690AC4-C9C4-4944-A98C-B1D32992D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F828BE-4D4E-43F9-AC35-0209B5190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BAB604-20D4-431F-ADD8-754BB7992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821979E-9A93-4880-80B5-D60B75C19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3F196F4-A988-40DF-899A-EC29C4221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8B3238-C65F-4148-9B84-4D22282CF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58861-C42A-8E81-FF44-515F22E8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636" y="473861"/>
            <a:ext cx="7831992" cy="551528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3600" noProof="0"/>
              <a:t>Top 10 </a:t>
            </a:r>
            <a:r>
              <a:rPr lang="en-US" sz="3600" noProof="0" err="1"/>
              <a:t>Autores</a:t>
            </a:r>
            <a:r>
              <a:rPr lang="en-US" sz="3600" noProof="0"/>
              <a:t> con </a:t>
            </a:r>
            <a:r>
              <a:rPr lang="en-US" sz="3600" noProof="0" err="1"/>
              <a:t>libros</a:t>
            </a:r>
            <a:r>
              <a:rPr lang="en-US" sz="3600" noProof="0"/>
              <a:t> mas </a:t>
            </a:r>
            <a:r>
              <a:rPr lang="en-US" sz="3600" noProof="0" err="1"/>
              <a:t>caros</a:t>
            </a:r>
            <a:endParaRPr lang="en-US" sz="3600" noProof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4598D9-BBC2-6E35-944D-D93862F14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8292"/>
          <a:stretch>
            <a:fillRect/>
          </a:stretch>
        </p:blipFill>
        <p:spPr>
          <a:xfrm>
            <a:off x="104680" y="1494158"/>
            <a:ext cx="7372752" cy="33975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6A5748-6A72-EDBD-AAB2-9B768F8AA8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50" t="11961" r="25800" b="20430"/>
          <a:stretch>
            <a:fillRect/>
          </a:stretch>
        </p:blipFill>
        <p:spPr>
          <a:xfrm>
            <a:off x="5176704" y="2492477"/>
            <a:ext cx="6910616" cy="35497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FDC6AB1-03A5-4D20-ACE0-4957616E7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77A0BE-690A-4522-A429-39E717A17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713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8DB3A91-B9E8-4451-ACED-026398635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014BF94-4DFC-4A65-99BF-76277891E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noProof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55C7B1-10DA-4D61-B560-5E1F081B3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noProof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48EAA06-1D59-88F9-4792-B4A4E14C7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28" y="948706"/>
            <a:ext cx="9247088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AR" sz="2800" noProof="0"/>
              <a:t>Comparación de precios: Cúspide vs. </a:t>
            </a:r>
            <a:r>
              <a:rPr lang="es-AR" sz="2800" noProof="0" err="1"/>
              <a:t>Yenny</a:t>
            </a:r>
            <a:endParaRPr lang="es-AR" sz="2800" noProof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8C29B8B-A62C-43CE-92FF-12EAA1D0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0419" b="3656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DEE957-F085-ACD8-7F2F-E4B901776CD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21030" y="2167151"/>
            <a:ext cx="4503066" cy="32991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s-AR" sz="1700" noProof="0"/>
              <a:t>El gráfico presenta la comparación de precios para títulos coincidentes en ambas librerías. La línea punteada roja representa el caso en que los libros se ofrecen al mismo precio.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s-AR" sz="1700" noProof="0"/>
              <a:t>Dada la baja dispersión, se concluyen que no existen diferencias significativas de precio entre ambas librerías para el segmento observado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0B49C60-3A61-278C-56E0-B470CBB40AC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rcRect l="15830" t="47814" r="48246" b="5099"/>
          <a:stretch>
            <a:fillRect/>
          </a:stretch>
        </p:blipFill>
        <p:spPr>
          <a:xfrm>
            <a:off x="6095849" y="1809056"/>
            <a:ext cx="4960442" cy="36572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873EA42-E9E9-4806-A9F6-1718BE38B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9D5523-0BC8-4D5A-871C-69C0725E7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809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2EDDD-77D5-796C-FB74-8A3627AF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noProof="0"/>
              <a:t>7- 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CEC083-BF80-204A-2EC3-6080C94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US" noProof="0" dirty="0"/>
              <a:t>De nuestro análisis de los datos presentados podemos concluir:</a:t>
            </a:r>
          </a:p>
          <a:p>
            <a:pPr marL="0" indent="0" algn="just">
              <a:buNone/>
            </a:pPr>
            <a:r>
              <a:rPr lang="es-US" dirty="0"/>
              <a:t>- </a:t>
            </a:r>
            <a:r>
              <a:rPr lang="es-US" dirty="0" err="1"/>
              <a:t>Yenny</a:t>
            </a:r>
            <a:r>
              <a:rPr lang="es-US" dirty="0"/>
              <a:t> tiene precios más homogéneas en sus productos comparado a la de </a:t>
            </a:r>
            <a:r>
              <a:rPr lang="es-US" dirty="0" err="1"/>
              <a:t>cuspide</a:t>
            </a:r>
            <a:r>
              <a:rPr lang="es-US" dirty="0"/>
              <a:t>, esto puede deberse a su poca cantidad de libros disponibles. </a:t>
            </a:r>
          </a:p>
          <a:p>
            <a:pPr marL="0" indent="0" algn="just">
              <a:buNone/>
            </a:pPr>
            <a:r>
              <a:rPr lang="es-US" dirty="0"/>
              <a:t>-Hay una diferenciación grande entre los productos de ambas </a:t>
            </a:r>
            <a:r>
              <a:rPr lang="es-US" dirty="0" err="1"/>
              <a:t>librerias</a:t>
            </a:r>
            <a:r>
              <a:rPr lang="es-US" dirty="0"/>
              <a:t>, esto podemos verlo cuando graficamos las editoriales con mayor precio por pagina o </a:t>
            </a:r>
            <a:r>
              <a:rPr lang="es-US" dirty="0" err="1"/>
              <a:t>asímismo</a:t>
            </a:r>
            <a:r>
              <a:rPr lang="es-US" dirty="0"/>
              <a:t> los autores, puede deberse a que trabajan con distintas editoriales.</a:t>
            </a:r>
            <a:endParaRPr lang="es-AR" noProof="0" dirty="0"/>
          </a:p>
        </p:txBody>
      </p:sp>
    </p:spTree>
    <p:extLst>
      <p:ext uri="{BB962C8B-B14F-4D97-AF65-F5344CB8AC3E}">
        <p14:creationId xmlns:p14="http://schemas.microsoft.com/office/powerpoint/2010/main" val="3568206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E3AD65-DCBF-6021-BDA4-D6D624FE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noProof="0"/>
              <a:t>8- LIMITACIONES Y TRABAJO FUTURO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018275-0DB2-C11E-0147-F54570DBE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502" y="1999337"/>
            <a:ext cx="10166995" cy="3294576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s-AR">
                <a:ea typeface="+mn-lt"/>
                <a:cs typeface="+mn-lt"/>
              </a:rPr>
              <a:t>Una limitación relevante del análisis radica en la diferencia significativa en la cantidad de libros disponibles entre ambas librerías: mientras </a:t>
            </a:r>
            <a:r>
              <a:rPr lang="es-AR" err="1">
                <a:ea typeface="+mn-lt"/>
                <a:cs typeface="+mn-lt"/>
              </a:rPr>
              <a:t>Yenny</a:t>
            </a:r>
            <a:r>
              <a:rPr lang="es-AR">
                <a:ea typeface="+mn-lt"/>
                <a:cs typeface="+mn-lt"/>
              </a:rPr>
              <a:t> presentó aproximadamente 400 títulos, Cúspide superó los 2000. Esta asimetría podría afectar la comparabilidad de ciertas métricas agregadas, especialmente aquellas vinculadas a editoriales y autores más representados en un solo catálogo.</a:t>
            </a:r>
            <a:br>
              <a:rPr lang="es-AR">
                <a:ea typeface="+mn-lt"/>
                <a:cs typeface="+mn-lt"/>
              </a:rPr>
            </a:br>
            <a:endParaRPr lang="es-AR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s-AR">
                <a:ea typeface="+mn-lt"/>
                <a:cs typeface="+mn-lt"/>
              </a:rPr>
              <a:t>Como línea de trabajo futuro, sería valioso ampliar la base de datos con un </a:t>
            </a:r>
            <a:r>
              <a:rPr lang="es-AR" err="1">
                <a:ea typeface="+mn-lt"/>
                <a:cs typeface="+mn-lt"/>
              </a:rPr>
              <a:t>scraping</a:t>
            </a:r>
            <a:r>
              <a:rPr lang="es-AR">
                <a:ea typeface="+mn-lt"/>
                <a:cs typeface="+mn-lt"/>
              </a:rPr>
              <a:t> más profundo, incorporar otras librerías del mercado y complementar con información de editoriales o datos de ventas para robustecer las conclusiones y capturar dinámicas más representativas del sector editorial argentino.</a:t>
            </a:r>
            <a:endParaRPr lang="es-AR" noProof="0"/>
          </a:p>
        </p:txBody>
      </p:sp>
    </p:spTree>
    <p:extLst>
      <p:ext uri="{BB962C8B-B14F-4D97-AF65-F5344CB8AC3E}">
        <p14:creationId xmlns:p14="http://schemas.microsoft.com/office/powerpoint/2010/main" val="3893533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 noProof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16176A8D-754E-4699-9AAC-A833466A2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AA0E174-1032-45EB-8FEE-2178019BA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noProof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17D167-735C-4828-BF61-5BEC0A93C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D50E73-DCF9-A972-2481-5F54D012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460" y="992816"/>
            <a:ext cx="4495380" cy="973727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s-AR" sz="4800" noProof="0"/>
              <a:t>INDICE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A8821C7-731A-4DE5-3954-7F1F474A5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460" y="2174029"/>
            <a:ext cx="4495378" cy="2806768"/>
          </a:xfrm>
        </p:spPr>
        <p:txBody>
          <a:bodyPr vert="horz" lIns="91440" tIns="91440" rIns="91440" bIns="91440" rtlCol="0">
            <a:normAutofit fontScale="92500" lnSpcReduction="10000"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s-AR" sz="1600" noProof="0"/>
              <a:t>Objetivos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s-AR" sz="1600" noProof="0"/>
              <a:t>Descripción de datos usados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s-AR" sz="1600" noProof="0"/>
              <a:t>Metodología aplicada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s-AR" sz="1600" noProof="0"/>
              <a:t>Análisis exploratorio de datos (EDA)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s-AR" sz="1600" noProof="0"/>
              <a:t>Resultados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s-AR" sz="1600" noProof="0"/>
              <a:t>Conclusiones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s-AR" sz="1600" noProof="0"/>
              <a:t>Limitaciones y trabajo futuro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endParaRPr lang="es-AR" sz="1600" noProof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8A2A651-3D77-45F6-9A25-3762F5E46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t="474" r="60418" b="3656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E1B9172-598D-41CA-A120-1347A28BA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D3493C9-FDB6-46AD-891A-36C02F24D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610A2966-F50E-FF1E-2620-1AF6910CF5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864" t="35749" r="14265" b="-1"/>
          <a:stretch>
            <a:fillRect/>
          </a:stretch>
        </p:blipFill>
        <p:spPr>
          <a:xfrm>
            <a:off x="7555885" y="1335687"/>
            <a:ext cx="3507700" cy="337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21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DD064-B27B-6A7F-0907-C93DB8AB7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noProof="0"/>
              <a:t>1- 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637AD7-DD71-2BB3-58B1-31E46842B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88563"/>
            <a:ext cx="9603275" cy="3277781"/>
          </a:xfrm>
        </p:spPr>
        <p:txBody>
          <a:bodyPr/>
          <a:lstStyle/>
          <a:p>
            <a:pPr marL="0" indent="0" algn="just">
              <a:buNone/>
            </a:pPr>
            <a:r>
              <a:rPr lang="es-AR" noProof="0"/>
              <a:t>Este trabajo busca analizar las estrategias de mercado en el sector editorial argentino a través de las plataformas de venta online Cúspide y </a:t>
            </a:r>
            <a:r>
              <a:rPr lang="es-AR" noProof="0" err="1"/>
              <a:t>Yenny</a:t>
            </a:r>
            <a:r>
              <a:rPr lang="es-AR" noProof="0"/>
              <a:t>, con foco en dos dimensiones.</a:t>
            </a:r>
          </a:p>
          <a:p>
            <a:pPr marL="0" indent="0">
              <a:buNone/>
            </a:pPr>
            <a:r>
              <a:rPr lang="es-AR" noProof="0"/>
              <a:t>- Diferenciación de productos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s-AR"/>
              <a:t>Evolución del mercado</a:t>
            </a:r>
            <a:endParaRPr lang="es-AR" noProof="0"/>
          </a:p>
          <a:p>
            <a:pPr marL="0" indent="0">
              <a:buNone/>
            </a:pPr>
            <a:endParaRPr lang="es-AR" noProof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7E771C-CD56-895B-C8D8-F74E86D4A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664" y="4330783"/>
            <a:ext cx="1699207" cy="16992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7ED4928-5ED1-396B-4C4F-177D0C75D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273" y="4190162"/>
            <a:ext cx="1987870" cy="198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37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DC31F95-485E-1ED0-856E-D0B32CD24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72" y="4273220"/>
            <a:ext cx="4972056" cy="163145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364B04-7EED-2858-0BC0-13014264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noProof="0"/>
              <a:t>2- DESCRIPCIÓN DE DATOS USADOS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47A81F-2059-089D-806C-B0EDB2BD3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AR" noProof="0"/>
              <a:t>Para este trabajo se recopiló información de dos plataformas de venta de libros en línea de Argentina: </a:t>
            </a:r>
            <a:r>
              <a:rPr lang="es-AR" noProof="0" err="1"/>
              <a:t>Yenny</a:t>
            </a:r>
            <a:r>
              <a:rPr lang="es-AR" noProof="0"/>
              <a:t>-El Ateneo y Cúspide. Se seleccionó específicamente la categoría "Negocios y Ciencias Económicas", con el objetivo de analizar </a:t>
            </a:r>
            <a:r>
              <a:rPr lang="es-AR"/>
              <a:t>el </a:t>
            </a:r>
            <a:r>
              <a:rPr lang="es-US"/>
              <a:t>comportamiento de las variables más interesantes en este mercado.</a:t>
            </a:r>
            <a:endParaRPr lang="es-AR" noProof="0"/>
          </a:p>
        </p:txBody>
      </p:sp>
    </p:spTree>
    <p:extLst>
      <p:ext uri="{BB962C8B-B14F-4D97-AF65-F5344CB8AC3E}">
        <p14:creationId xmlns:p14="http://schemas.microsoft.com/office/powerpoint/2010/main" val="245274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14BF94-4DFC-4A65-99BF-76277891E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5C7B1-10DA-4D61-B560-5E1F081B3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C1655F-070D-6111-A8DF-5611530EC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28" y="948706"/>
            <a:ext cx="5939339" cy="1049235"/>
          </a:xfrm>
        </p:spPr>
        <p:txBody>
          <a:bodyPr>
            <a:normAutofit/>
          </a:bodyPr>
          <a:lstStyle/>
          <a:p>
            <a:r>
              <a:rPr lang="es-AR" noProof="0"/>
              <a:t>3- METODOLOGÍA APLICADA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C29B8B-A62C-43CE-92FF-12EAA1D0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0419" b="3656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329B8A-0596-376A-93A5-32F46D85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030" y="1734540"/>
            <a:ext cx="6583914" cy="346840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s-AR" sz="1800" noProof="0"/>
              <a:t>La recolección de datos se realizó mediante técnicas de web </a:t>
            </a:r>
            <a:r>
              <a:rPr lang="es-AR" sz="1800" noProof="0" err="1"/>
              <a:t>scraping</a:t>
            </a:r>
            <a:r>
              <a:rPr lang="es-AR" sz="1800" noProof="0"/>
              <a:t>, utilizando el lenguaje de programación R y la librería </a:t>
            </a:r>
            <a:r>
              <a:rPr lang="es-AR" sz="1800" noProof="0" err="1"/>
              <a:t>rvest</a:t>
            </a:r>
            <a:r>
              <a:rPr lang="es-AR" sz="1800" noProof="0"/>
              <a:t>, que permite extraer contenido estructurado en HTML. Se accedió a las páginas de resultados de ambas plataformas, y se extrajeron variables relevantes como: título del libro, autor, editorial, enlace de producto, entre otros.</a:t>
            </a:r>
            <a:r>
              <a:rPr lang="es-AR" sz="1800"/>
              <a:t> Esto es el </a:t>
            </a:r>
            <a:r>
              <a:rPr lang="es-AR" sz="1800" err="1"/>
              <a:t>scrapping</a:t>
            </a:r>
            <a:r>
              <a:rPr lang="es-AR" sz="1800"/>
              <a:t> estático,</a:t>
            </a:r>
            <a:endParaRPr lang="es-AR" sz="1800" noProof="0"/>
          </a:p>
          <a:p>
            <a:pPr marL="0" indent="0" algn="just">
              <a:lnSpc>
                <a:spcPct val="110000"/>
              </a:lnSpc>
              <a:buNone/>
            </a:pPr>
            <a:r>
              <a:rPr lang="es-AR" sz="1800" noProof="0"/>
              <a:t>En una segunda etapa, se accedió a las páginas individuales de cada libro para obtener información adicional no visible en los listados generales. Esta metodología permitió construir una base de datos detallada para el análisis posterior.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AA21D5-B8D6-089C-F695-01B92DB9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66" r="8635"/>
          <a:stretch>
            <a:fillRect/>
          </a:stretch>
        </p:blipFill>
        <p:spPr>
          <a:xfrm>
            <a:off x="7794483" y="1555553"/>
            <a:ext cx="3141406" cy="38263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73EA42-E9E9-4806-A9F6-1718BE38B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9D5523-0BC8-4D5A-871C-69C0725E7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01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2B61-E00D-5A64-CA41-08E4605DE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CONSIDERACIONES: CUSPIDE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73DA3-B096-0D99-D1E4-3126BA126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658" y="1836527"/>
            <a:ext cx="9603275" cy="2204330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/>
              <a:t>En la </a:t>
            </a:r>
            <a:r>
              <a:rPr lang="en-US" sz="1800" err="1"/>
              <a:t>pagina</a:t>
            </a:r>
            <a:r>
              <a:rPr lang="en-US" sz="1800"/>
              <a:t> web de </a:t>
            </a:r>
            <a:r>
              <a:rPr lang="en-US" sz="1800" err="1"/>
              <a:t>cúspide</a:t>
            </a:r>
            <a:r>
              <a:rPr lang="en-US" sz="1800"/>
              <a:t> </a:t>
            </a:r>
            <a:r>
              <a:rPr lang="en-US" sz="1800" err="1"/>
              <a:t>encontramos</a:t>
            </a:r>
            <a:r>
              <a:rPr lang="en-US" sz="1800"/>
              <a:t> </a:t>
            </a:r>
            <a:r>
              <a:rPr lang="en-US" sz="1800" err="1"/>
              <a:t>una</a:t>
            </a:r>
            <a:r>
              <a:rPr lang="en-US" sz="1800"/>
              <a:t> vista previa de </a:t>
            </a:r>
            <a:r>
              <a:rPr lang="en-US" sz="1800" err="1"/>
              <a:t>los</a:t>
            </a:r>
            <a:r>
              <a:rPr lang="en-US" sz="1800"/>
              <a:t> </a:t>
            </a:r>
            <a:r>
              <a:rPr lang="en-US" sz="1800" err="1"/>
              <a:t>libros</a:t>
            </a:r>
            <a:r>
              <a:rPr lang="en-US" sz="1800"/>
              <a:t> </a:t>
            </a:r>
            <a:r>
              <a:rPr lang="en-US" sz="1800" err="1"/>
              <a:t>segmentada</a:t>
            </a:r>
            <a:r>
              <a:rPr lang="en-US" sz="1800"/>
              <a:t> </a:t>
            </a:r>
            <a:r>
              <a:rPr lang="en-US" sz="1800" err="1"/>
              <a:t>por</a:t>
            </a:r>
            <a:r>
              <a:rPr lang="en-US" sz="1800"/>
              <a:t> </a:t>
            </a:r>
            <a:r>
              <a:rPr lang="en-US" sz="1800" err="1"/>
              <a:t>páginas</a:t>
            </a:r>
            <a:r>
              <a:rPr lang="en-US" sz="1800"/>
              <a:t>, </a:t>
            </a:r>
            <a:r>
              <a:rPr lang="en-US" sz="1800" err="1"/>
              <a:t>analizamos</a:t>
            </a:r>
            <a:r>
              <a:rPr lang="en-US" sz="1800"/>
              <a:t> </a:t>
            </a:r>
            <a:r>
              <a:rPr lang="en-US" sz="1800" err="1"/>
              <a:t>los</a:t>
            </a:r>
            <a:r>
              <a:rPr lang="en-US" sz="1800"/>
              <a:t> </a:t>
            </a:r>
            <a:r>
              <a:rPr lang="en-US" sz="1800" err="1"/>
              <a:t>libros</a:t>
            </a:r>
            <a:r>
              <a:rPr lang="en-US" sz="1800"/>
              <a:t> de Economía y </a:t>
            </a:r>
            <a:r>
              <a:rPr lang="en-US" sz="1800" err="1"/>
              <a:t>negocios</a:t>
            </a:r>
            <a:r>
              <a:rPr lang="en-US" sz="1800"/>
              <a:t>  con la </a:t>
            </a:r>
            <a:r>
              <a:rPr lang="en-US" sz="1800" err="1"/>
              <a:t>siguiente</a:t>
            </a:r>
            <a:r>
              <a:rPr lang="en-US" sz="1800"/>
              <a:t> </a:t>
            </a:r>
            <a:r>
              <a:rPr lang="en-US" sz="1800" err="1"/>
              <a:t>estructura</a:t>
            </a:r>
            <a:r>
              <a:rPr lang="en-US" sz="1800"/>
              <a:t> URL:</a:t>
            </a:r>
          </a:p>
          <a:p>
            <a:pPr marL="0" indent="0" algn="just">
              <a:buNone/>
            </a:pPr>
            <a:r>
              <a:rPr lang="en-US" sz="1800">
                <a:ea typeface="+mn-lt"/>
                <a:cs typeface="+mn-lt"/>
              </a:rPr>
              <a:t>https://cuspide.com/categoria-producto/econom%C3%ADa-finanzas-empresa-y-gesti%C3%B3n/page/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3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57C8C-9D93-BF95-9E6C-BF9B6A2C7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86CD4-2B2E-243A-38F6-7B557646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CONSIDERACIONES: YENNY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8BE81-56DF-7658-0D02-76C99748F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658" y="1836527"/>
            <a:ext cx="9603275" cy="2204330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US"/>
              <a:t>En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caso</a:t>
            </a:r>
            <a:r>
              <a:rPr lang="en-US"/>
              <a:t> de la </a:t>
            </a:r>
            <a:r>
              <a:rPr lang="en-US" err="1"/>
              <a:t>libreria</a:t>
            </a:r>
            <a:r>
              <a:rPr lang="en-US"/>
              <a:t> Yenny </a:t>
            </a:r>
            <a:r>
              <a:rPr lang="en-US" err="1"/>
              <a:t>esto</a:t>
            </a:r>
            <a:r>
              <a:rPr lang="en-US"/>
              <a:t> es </a:t>
            </a:r>
            <a:r>
              <a:rPr lang="en-US" err="1"/>
              <a:t>distinto</a:t>
            </a:r>
            <a:r>
              <a:rPr lang="en-US"/>
              <a:t>, se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muestra</a:t>
            </a:r>
            <a:r>
              <a:rPr lang="en-US"/>
              <a:t> un </a:t>
            </a:r>
            <a:r>
              <a:rPr lang="en-US" err="1"/>
              <a:t>catálogo</a:t>
            </a:r>
            <a:r>
              <a:rPr lang="en-US"/>
              <a:t> de </a:t>
            </a:r>
            <a:r>
              <a:rPr lang="en-US" err="1"/>
              <a:t>libros</a:t>
            </a:r>
            <a:r>
              <a:rPr lang="en-US"/>
              <a:t> con scrolling, 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scrolleamos</a:t>
            </a:r>
            <a:r>
              <a:rPr lang="en-US"/>
              <a:t> lo </a:t>
            </a:r>
            <a:r>
              <a:rPr lang="en-US" err="1"/>
              <a:t>suficiente</a:t>
            </a:r>
            <a:r>
              <a:rPr lang="en-US"/>
              <a:t> </a:t>
            </a:r>
            <a:r>
              <a:rPr lang="en-US" err="1"/>
              <a:t>aparece</a:t>
            </a:r>
            <a:r>
              <a:rPr lang="en-US"/>
              <a:t> la </a:t>
            </a:r>
            <a:r>
              <a:rPr lang="en-US" err="1"/>
              <a:t>siguiente</a:t>
            </a:r>
            <a:r>
              <a:rPr lang="en-US"/>
              <a:t> </a:t>
            </a:r>
            <a:r>
              <a:rPr lang="en-US" err="1"/>
              <a:t>estructura</a:t>
            </a:r>
            <a:r>
              <a:rPr lang="en-US"/>
              <a:t> URL:</a:t>
            </a:r>
          </a:p>
          <a:p>
            <a:pPr marL="0" indent="0" algn="just">
              <a:buNone/>
            </a:pPr>
            <a:r>
              <a:rPr lang="en-US">
                <a:ea typeface="+mn-lt"/>
                <a:cs typeface="+mn-lt"/>
                <a:hlinkClick r:id="rId2"/>
              </a:rPr>
              <a:t>https://www.yenny-elateneo.com/libros/negocios-y-cs-economicas/?mpage=2</a:t>
            </a:r>
          </a:p>
          <a:p>
            <a:pPr marL="0" indent="0" algn="just">
              <a:buNone/>
            </a:pPr>
            <a:r>
              <a:rPr lang="en-US"/>
              <a:t>Si </a:t>
            </a:r>
            <a:r>
              <a:rPr lang="en-US" err="1"/>
              <a:t>quitamos</a:t>
            </a:r>
            <a:r>
              <a:rPr lang="en-US"/>
              <a:t> la "m" de la URL </a:t>
            </a:r>
            <a:r>
              <a:rPr lang="en-US" err="1"/>
              <a:t>podemos</a:t>
            </a:r>
            <a:r>
              <a:rPr lang="en-US"/>
              <a:t> </a:t>
            </a:r>
            <a:r>
              <a:rPr lang="en-US" err="1"/>
              <a:t>ingresar</a:t>
            </a:r>
            <a:r>
              <a:rPr lang="en-US"/>
              <a:t> al </a:t>
            </a:r>
            <a:r>
              <a:rPr lang="en-US" err="1"/>
              <a:t>contenido</a:t>
            </a:r>
            <a:r>
              <a:rPr lang="en-US"/>
              <a:t> de </a:t>
            </a:r>
            <a:r>
              <a:rPr lang="en-US" err="1"/>
              <a:t>cada</a:t>
            </a:r>
            <a:r>
              <a:rPr lang="en-US"/>
              <a:t> </a:t>
            </a:r>
            <a:r>
              <a:rPr lang="en-US" err="1"/>
              <a:t>página</a:t>
            </a:r>
            <a:r>
              <a:rPr lang="en-US"/>
              <a:t> sin </a:t>
            </a:r>
            <a:r>
              <a:rPr lang="en-US" err="1"/>
              <a:t>scrollear</a:t>
            </a:r>
            <a:r>
              <a:rPr lang="en-US"/>
              <a:t>, </a:t>
            </a:r>
            <a:r>
              <a:rPr lang="en-US" err="1"/>
              <a:t>por</a:t>
            </a:r>
            <a:r>
              <a:rPr lang="en-US"/>
              <a:t> lo que </a:t>
            </a:r>
            <a:r>
              <a:rPr lang="en-US" err="1"/>
              <a:t>este</a:t>
            </a:r>
            <a:r>
              <a:rPr lang="en-US"/>
              <a:t> es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llink</a:t>
            </a:r>
            <a:r>
              <a:rPr lang="en-US"/>
              <a:t> que </a:t>
            </a:r>
            <a:r>
              <a:rPr lang="en-US" err="1"/>
              <a:t>usaremos</a:t>
            </a:r>
            <a:r>
              <a:rPr lang="en-US"/>
              <a:t> para </a:t>
            </a:r>
            <a:r>
              <a:rPr lang="en-US" err="1"/>
              <a:t>el</a:t>
            </a:r>
            <a:r>
              <a:rPr lang="en-US"/>
              <a:t> scrapping</a:t>
            </a:r>
          </a:p>
          <a:p>
            <a:pPr marL="0" indent="0" algn="just">
              <a:buNone/>
            </a:pPr>
            <a:r>
              <a:rPr lang="en-US">
                <a:ea typeface="+mn-lt"/>
                <a:cs typeface="+mn-lt"/>
                <a:hlinkClick r:id="rId3"/>
              </a:rPr>
              <a:t>https://www.yenny-elateneo.com/libros/negocios-y-cs-economicas/?page=</a:t>
            </a:r>
            <a:endParaRPr lang="en-US">
              <a:hlinkClick r:id="rId3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49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45D2C-CAFA-A029-6E2A-1F76FF64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35" y="941033"/>
            <a:ext cx="10979792" cy="778848"/>
          </a:xfrm>
        </p:spPr>
        <p:txBody>
          <a:bodyPr>
            <a:normAutofit fontScale="90000"/>
          </a:bodyPr>
          <a:lstStyle/>
          <a:p>
            <a:r>
              <a:rPr lang="en-US"/>
              <a:t>En ambas URL se </a:t>
            </a:r>
            <a:r>
              <a:rPr lang="en-US" err="1"/>
              <a:t>puede</a:t>
            </a:r>
            <a:r>
              <a:rPr lang="en-US"/>
              <a:t> </a:t>
            </a:r>
            <a:r>
              <a:rPr lang="en-US" err="1"/>
              <a:t>observar</a:t>
            </a:r>
            <a:r>
              <a:rPr lang="en-US"/>
              <a:t>: TÍTULO, AUTOR Y PRECIO</a:t>
            </a:r>
          </a:p>
        </p:txBody>
      </p:sp>
      <p:pic>
        <p:nvPicPr>
          <p:cNvPr id="4" name="Content Placeholder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7D5D1ED9-248A-B2A3-7334-4938A748A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004" y="2113934"/>
            <a:ext cx="5933469" cy="3380609"/>
          </a:xfrm>
          <a:prstGeom prst="rect">
            <a:avLst/>
          </a:prstGeom>
        </p:spPr>
      </p:pic>
      <p:pic>
        <p:nvPicPr>
          <p:cNvPr id="5" name="Picture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1A8ABED9-6FC1-73E5-1CE1-9A65000B0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631" y="2113934"/>
            <a:ext cx="5438496" cy="372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1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76730-5EE5-E1DA-13F5-DC1F03EB9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384" y="924569"/>
            <a:ext cx="10063349" cy="1049235"/>
          </a:xfrm>
        </p:spPr>
        <p:txBody>
          <a:bodyPr>
            <a:normAutofit fontScale="90000"/>
          </a:bodyPr>
          <a:lstStyle/>
          <a:p>
            <a:r>
              <a:rPr lang="en-US"/>
              <a:t>Podemos </a:t>
            </a:r>
            <a:r>
              <a:rPr lang="en-US" err="1"/>
              <a:t>apreciar</a:t>
            </a:r>
            <a:r>
              <a:rPr lang="en-US"/>
              <a:t> </a:t>
            </a:r>
            <a:r>
              <a:rPr lang="en-US" err="1"/>
              <a:t>diferencias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detalles</a:t>
            </a:r>
            <a:r>
              <a:rPr lang="en-US"/>
              <a:t> </a:t>
            </a:r>
            <a:r>
              <a:rPr lang="en-US" err="1"/>
              <a:t>provistos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ambas </a:t>
            </a:r>
            <a:r>
              <a:rPr lang="en-US" err="1"/>
              <a:t>páginas</a:t>
            </a:r>
            <a:r>
              <a:rPr lang="en-US"/>
              <a:t>,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solo </a:t>
            </a:r>
            <a:r>
              <a:rPr lang="en-US" err="1"/>
              <a:t>recogeremos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datos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común</a:t>
            </a:r>
          </a:p>
        </p:txBody>
      </p:sp>
      <p:pic>
        <p:nvPicPr>
          <p:cNvPr id="4" name="Content Placeholder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A2A0B2A9-E5E0-5F90-50DC-61B651EDD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135" y="2406231"/>
            <a:ext cx="3217420" cy="329457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120C7F-865B-50D8-9D4E-725FD88C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785" y="2410814"/>
            <a:ext cx="4027637" cy="331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02532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Galería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Application>Microsoft Office PowerPoint</Application>
  <PresentationFormat>Widescreen</PresentationFormat>
  <Slides>19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Galería</vt:lpstr>
      <vt:lpstr>TRABAJO PRÁCTICO </vt:lpstr>
      <vt:lpstr>INDICE</vt:lpstr>
      <vt:lpstr>1- OBJETIVOS</vt:lpstr>
      <vt:lpstr>2- DESCRIPCIÓN DE DATOS USADOS</vt:lpstr>
      <vt:lpstr>3- METODOLOGÍA APLICADA </vt:lpstr>
      <vt:lpstr>CONSIDERACIONES: CUSPIDE</vt:lpstr>
      <vt:lpstr>CONSIDERACIONES: YENNY</vt:lpstr>
      <vt:lpstr>En ambas URL se puede observar: TÍTULO, AUTOR Y PRECIO</vt:lpstr>
      <vt:lpstr>Podemos apreciar diferencias en los detalles provistos por ambas páginas, por esto solo recogeremos los datos en común</vt:lpstr>
      <vt:lpstr>5- ANÁLISIS EXPLORATORIO DE DATOS (EDA)</vt:lpstr>
      <vt:lpstr>6- RESULTADOS</vt:lpstr>
      <vt:lpstr>Top 10 editoriales con mayor precio por pagina</vt:lpstr>
      <vt:lpstr>Top 10 Autores con mas libros publicados</vt:lpstr>
      <vt:lpstr>Evolución del precio promedio de libros por año - Cúspide</vt:lpstr>
      <vt:lpstr>Evolución del precio promedio de libros por año - Yenny</vt:lpstr>
      <vt:lpstr>Top 10 Autores con libros mas caros</vt:lpstr>
      <vt:lpstr>Comparación de precios: Cúspide vs. Yenny</vt:lpstr>
      <vt:lpstr>7- CONCLUSIONES</vt:lpstr>
      <vt:lpstr>8- LIMITACIONES Y TRABAJO FUTURO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PRÁCTICO </dc:title>
  <dc:creator>Angie Anahi Albino Cordova</dc:creator>
  <cp:revision>192</cp:revision>
  <dcterms:created xsi:type="dcterms:W3CDTF">2025-07-06T02:26:17Z</dcterms:created>
  <dcterms:modified xsi:type="dcterms:W3CDTF">2025-07-07T03:03:25Z</dcterms:modified>
</cp:coreProperties>
</file>